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34"/>
  </p:notesMasterIdLst>
  <p:sldIdLst>
    <p:sldId id="256" r:id="rId4"/>
    <p:sldId id="259" r:id="rId5"/>
    <p:sldId id="260" r:id="rId6"/>
    <p:sldId id="258" r:id="rId7"/>
    <p:sldId id="261" r:id="rId8"/>
    <p:sldId id="26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63" r:id="rId24"/>
    <p:sldId id="282" r:id="rId25"/>
    <p:sldId id="271" r:id="rId26"/>
    <p:sldId id="281" r:id="rId27"/>
    <p:sldId id="265" r:id="rId28"/>
    <p:sldId id="298" r:id="rId29"/>
    <p:sldId id="269" r:id="rId30"/>
    <p:sldId id="272" r:id="rId31"/>
    <p:sldId id="279" r:id="rId32"/>
    <p:sldId id="273" r:id="rId33"/>
  </p:sldIdLst>
  <p:sldSz cx="12192000" cy="6858000"/>
  <p:notesSz cx="6858000" cy="9144000"/>
  <p:embeddedFontLs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Franklin Gothic Medium" panose="020B0603020102020204" pitchFamily="34" charset="0"/>
      <p:regular r:id="rId43"/>
      <p:italic r:id="rId44"/>
    </p:embeddedFont>
    <p:embeddedFont>
      <p:font typeface="Franklin Gothic Book" panose="020B0503020102020204" pitchFamily="34" charset="0"/>
      <p:regular r:id="rId45"/>
      <p:italic r:id="rId46"/>
    </p:embeddedFont>
    <p:embeddedFont>
      <p:font typeface="Libre Franklin" panose="020B0604020202020204" charset="-52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Bookman Old Style" panose="02050604050505020204" pitchFamily="18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5400C2-D66C-469C-AEF5-FF75EB4FCC84}">
  <a:tblStyle styleId="{C85400C2-D66C-469C-AEF5-FF75EB4FCC84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0E7"/>
          </a:solidFill>
        </a:fill>
      </a:tcStyle>
    </a:wholeTbl>
    <a:band1H>
      <a:tcTxStyle/>
      <a:tcStyle>
        <a:tcBdr/>
        <a:fill>
          <a:solidFill>
            <a:srgbClr val="FBD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D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AE746F5-A316-4A25-B301-4AE2AA545B39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BE7"/>
          </a:solidFill>
        </a:fill>
      </a:tcStyle>
    </a:wholeTbl>
    <a:band1H>
      <a:tcTxStyle/>
      <a:tcStyle>
        <a:tcBdr/>
        <a:fill>
          <a:solidFill>
            <a:srgbClr val="F8D4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4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49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30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96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kcf.m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kcf.md/regatta-olympic-hopes-2025/" TargetMode="External"/><Relationship Id="rId3" Type="http://schemas.openxmlformats.org/officeDocument/2006/relationships/hyperlink" Target="https://kcf.md/eca-canoe-sprint-european-championships/" TargetMode="External"/><Relationship Id="rId7" Type="http://schemas.openxmlformats.org/officeDocument/2006/relationships/hyperlink" Target="https://kcf.md/2025-icf-canoe-marathon-world-championships/" TargetMode="External"/><Relationship Id="rId2" Type="http://schemas.openxmlformats.org/officeDocument/2006/relationships/hyperlink" Target="https://kcf.md/2025-icf-canoe-sprint-world-cup-szeged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cf.md/2025-icf-canoe-sprint-world-championships/" TargetMode="External"/><Relationship Id="rId5" Type="http://schemas.openxmlformats.org/officeDocument/2006/relationships/hyperlink" Target="https://kcf.md/2025-icf-junior-and-u23-canoe-sprint-world-championships/" TargetMode="External"/><Relationship Id="rId4" Type="http://schemas.openxmlformats.org/officeDocument/2006/relationships/hyperlink" Target="https://kcf.md/2025-eca-junior-and-u23-canoe-sprint-european-championshi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40" y="280554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8123416" y="1475234"/>
            <a:ext cx="3214307" cy="1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 dirty="0" smtClean="0">
                <a:solidFill>
                  <a:schemeClr val="lt1"/>
                </a:solidFill>
              </a:rPr>
              <a:t>202</a:t>
            </a:r>
            <a:r>
              <a:rPr lang="en-US" sz="4400" dirty="0" smtClean="0">
                <a:solidFill>
                  <a:schemeClr val="lt1"/>
                </a:solidFill>
              </a:rPr>
              <a:t>5</a:t>
            </a:r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7680279" y="3860800"/>
            <a:ext cx="4100581" cy="152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600"/>
              <a:t>ГЕНЕРАЛЬНАЯ ОТЧЕТНО-ВЫБОРНАЯ АССАМБЛЕЯ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rPr lang="ru-RU" sz="1600"/>
              <a:t>ФЕДЕРАЦИЯ КАЯК-КАНОЭ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rPr lang="ru-RU" sz="1600"/>
              <a:t>РЕСПУБЛИКИ МОЛДОВА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cxnSp>
        <p:nvCxnSpPr>
          <p:cNvPr id="121" name="Google Shape;121;p15"/>
          <p:cNvCxnSpPr/>
          <p:nvPr/>
        </p:nvCxnSpPr>
        <p:spPr>
          <a:xfrm>
            <a:off x="8176090" y="4508519"/>
            <a:ext cx="310896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641350" y="3021013"/>
            <a:ext cx="10909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Спонсорство- 10000 лей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Членские взносы – 34000 лей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Спонсорская деятельность за прошедший период составляет очень низкий процент от общего дохода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7475" y="1147763"/>
            <a:ext cx="68770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atin typeface="+mn-lt"/>
              </a:rPr>
              <a:t>Собственные доходы Федерации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7413" y="1200150"/>
            <a:ext cx="3376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</a:rPr>
              <a:t>Расходы Федерации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1073150" y="1724025"/>
            <a:ext cx="10548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/>
              <a:t>Расходы на подготовку спортсменов Включая: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/>
              <a:t>Международные сборы (в Турции, Румыния, Италия)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/>
              <a:t>Национальные сборы (Кишинев, Тирасполь, Ватра(Гидигичь), Бельцы)</a:t>
            </a:r>
            <a:endParaRPr lang="vi-VN" alt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1073150" y="3732213"/>
            <a:ext cx="109728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Административные расходы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+mn-lt"/>
              </a:rPr>
              <a:t>Ремонт автобуса и конструкции</a:t>
            </a:r>
            <a:r>
              <a:rPr lang="en-US" sz="2400" dirty="0">
                <a:latin typeface="+mn-lt"/>
              </a:rPr>
              <a:t>;</a:t>
            </a:r>
            <a:endParaRPr lang="ru-RU" sz="24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+mn-lt"/>
              </a:rPr>
              <a:t>Дизельное топливо, транспорт</a:t>
            </a:r>
            <a:r>
              <a:rPr lang="en-US" sz="2400" dirty="0">
                <a:latin typeface="+mn-lt"/>
              </a:rPr>
              <a:t>;</a:t>
            </a:r>
            <a:endParaRPr lang="ru-RU" sz="24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+mn-lt"/>
              </a:rPr>
              <a:t>Аренда лодок и автобусов для перевозки спортсменов на соревнования и т. д.</a:t>
            </a:r>
          </a:p>
        </p:txBody>
      </p:sp>
    </p:spTree>
    <p:extLst>
      <p:ext uri="{BB962C8B-B14F-4D97-AF65-F5344CB8AC3E}">
        <p14:creationId xmlns:p14="http://schemas.microsoft.com/office/powerpoint/2010/main" val="39075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2307" y="248444"/>
            <a:ext cx="3376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</a:rPr>
              <a:t>Расходы Федерации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67025"/>
            <a:ext cx="54514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411288" y="1064806"/>
            <a:ext cx="9518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Разработка и внедрение современного работающего сайта</a:t>
            </a:r>
            <a:r>
              <a:rPr lang="en-US" altLang="ru-RU" sz="2400" dirty="0"/>
              <a:t> </a:t>
            </a:r>
            <a:r>
              <a:rPr lang="ru-RU" altLang="ru-RU" sz="2400" dirty="0"/>
              <a:t>Федерации</a:t>
            </a:r>
          </a:p>
          <a:p>
            <a:pPr algn="ctr" eaLnBrk="1" hangingPunct="1"/>
            <a:r>
              <a:rPr lang="en-US" altLang="ru-RU" sz="2400" dirty="0">
                <a:hlinkClick r:id="rId4"/>
              </a:rPr>
              <a:t>WWW.KCF.MD</a:t>
            </a:r>
            <a:endParaRPr lang="ru-RU" altLang="ru-RU" sz="2400" dirty="0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67025"/>
            <a:ext cx="54514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2650" y="509588"/>
            <a:ext cx="386873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</a:rPr>
              <a:t>Расходы Федерации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232347" y="1228725"/>
            <a:ext cx="118340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РАЗРАБОТАЛИ И ВВЕЛИ В ЭКСПЛУТАЦИЮ СОВРЕМЕННУЮ СИСТЕМНУЮ 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ДЛЯ ВВЕДЕНИЯ, РЕГИСТРАЦИИ, МОНИТОРИНГА РЕЗУЛЬТАТОВ ВСЕХ СПОРТСМЕНОВ УЧАСТВУЮЩИХ В РАЗНОГО ТИПА (город, страны) СОРЕВНОВАНИЙ ПО БАЙДАРКЕ И КАНОЭ</a:t>
            </a:r>
            <a:endParaRPr lang="vi-VN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3" y="2685514"/>
            <a:ext cx="6116638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1350" y="2211388"/>
            <a:ext cx="109093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Исполнение бюджета соответствует заданным параметрам</a:t>
            </a:r>
            <a:r>
              <a:rPr lang="ro-RO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Все отчеты в Министерство Образования и Исследований представлены корректно, включительно за 3 квартал.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Основные расходы приходятся на проведение сборов за границей и международное участие на чемпионатах Мира, Европы а также международные кубки.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cs typeface="Arial" charset="0"/>
              </a:rPr>
              <a:t>Отсутствие регулярного спонсорства (проведена работа о партнерстве с некоторыми банковскими структурами, ждем подтверждения) 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875" y="1147763"/>
            <a:ext cx="7080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atin typeface="+mn-lt"/>
              </a:rPr>
              <a:t>Финансовый</a:t>
            </a:r>
            <a:r>
              <a:rPr lang="ru-RU" sz="3600" dirty="0"/>
              <a:t> анализ и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3387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3588" y="396875"/>
            <a:ext cx="66055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Рекомендации и приоритеты на 2026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425" y="1250950"/>
            <a:ext cx="105791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Эффективное управление финансовыми ресурсами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Увеличение собственных доходов, от спонсорства и </a:t>
            </a:r>
            <a:r>
              <a:rPr lang="ru-RU" sz="2000" dirty="0" err="1">
                <a:latin typeface="+mn-lt"/>
              </a:rPr>
              <a:t>донаций</a:t>
            </a:r>
            <a:endParaRPr lang="ru-RU" sz="20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Формирование четкого плана для подготовки к Олимпиаде 2028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Ответственность тренеров за результаты соревнований;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Повышение квалификации тренерского состава;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Повышение ответственности за подготовку инфраструктуры проведения тренировок и соревнований (выставление буев, стартовых и финишных линий и т.д.)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Проведение постоянного отбора и набора детей в спорт школах и клубах Федерации (не зависимо от плана набора)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Отчётность школ, клубов о количестве атлетов</a:t>
            </a:r>
            <a:r>
              <a:rPr lang="en-US" sz="2000" dirty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оборудования зарегистрированных в клубе или школе.</a:t>
            </a:r>
          </a:p>
        </p:txBody>
      </p:sp>
    </p:spTree>
    <p:extLst>
      <p:ext uri="{BB962C8B-B14F-4D97-AF65-F5344CB8AC3E}">
        <p14:creationId xmlns:p14="http://schemas.microsoft.com/office/powerpoint/2010/main" val="33515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6587" y="396875"/>
            <a:ext cx="66055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Рекомендации и приоритеты на 2026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5673" y="1215951"/>
            <a:ext cx="110474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</a:rPr>
              <a:t>Планирование и проведение ТЕМАТИЧЕСКИХ ВСТРЕЧ - ( пример проведения в </a:t>
            </a:r>
            <a:r>
              <a:rPr lang="ru-RU" sz="2000" dirty="0" err="1">
                <a:latin typeface="+mn-lt"/>
              </a:rPr>
              <a:t>мун</a:t>
            </a:r>
            <a:r>
              <a:rPr lang="ru-RU" sz="2000" dirty="0">
                <a:latin typeface="+mn-lt"/>
              </a:rPr>
              <a:t>. БЭЛЦЬ)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484438"/>
            <a:ext cx="29130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484438"/>
            <a:ext cx="51927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2716" y="255772"/>
            <a:ext cx="9664995" cy="13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2026 ECA Stand Up Paddling European Championships</a:t>
            </a:r>
          </a:p>
          <a:p>
            <a:pPr algn="ctr">
              <a:defRPr/>
            </a:pPr>
            <a:r>
              <a:rPr lang="en-US" sz="2800" b="1" dirty="0">
                <a:latin typeface="+mj-lt"/>
              </a:rPr>
              <a:t>GRE Crete, </a:t>
            </a:r>
            <a:r>
              <a:rPr lang="en-US" sz="2800" b="1" dirty="0" err="1">
                <a:latin typeface="+mj-lt"/>
              </a:rPr>
              <a:t>Agios</a:t>
            </a:r>
            <a:r>
              <a:rPr lang="en-US" sz="2800" b="1" dirty="0">
                <a:latin typeface="+mj-lt"/>
              </a:rPr>
              <a:t> Nikolaos, </a:t>
            </a:r>
          </a:p>
          <a:p>
            <a:pPr algn="ctr">
              <a:defRPr/>
            </a:pPr>
            <a:r>
              <a:rPr lang="en-US" sz="2800" b="1" dirty="0">
                <a:latin typeface="+mj-lt"/>
              </a:rPr>
              <a:t>18.9.2026 - 20.9.2026</a:t>
            </a:r>
          </a:p>
        </p:txBody>
      </p:sp>
      <p:pic>
        <p:nvPicPr>
          <p:cNvPr id="19460" name="Picture 2" descr="2026 ECA Stand Up Paddling European Champions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630488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463" y="2860675"/>
            <a:ext cx="4513262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+mn-lt"/>
              </a:rPr>
              <a:t>Отбор 4 юношей (2 М и 2 Д)</a:t>
            </a:r>
          </a:p>
          <a:p>
            <a:pPr>
              <a:defRPr/>
            </a:pPr>
            <a:r>
              <a:rPr lang="ru-RU" dirty="0">
                <a:latin typeface="+mn-lt"/>
              </a:rPr>
              <a:t> для участия в этом чемпионате.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2. По необходимости проведем</a:t>
            </a:r>
          </a:p>
          <a:p>
            <a:pPr>
              <a:defRPr/>
            </a:pPr>
            <a:r>
              <a:rPr lang="ru-RU" dirty="0">
                <a:latin typeface="+mn-lt"/>
              </a:rPr>
              <a:t>Мастер-классы и тренировки </a:t>
            </a:r>
          </a:p>
          <a:p>
            <a:pPr>
              <a:defRPr/>
            </a:pPr>
            <a:r>
              <a:rPr lang="ru-RU" dirty="0">
                <a:latin typeface="+mn-lt"/>
              </a:rPr>
              <a:t>на местах (в школах)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 algn="ctr">
              <a:defRPr/>
            </a:pPr>
            <a:r>
              <a:rPr lang="ru-RU" u="sng" dirty="0">
                <a:latin typeface="+mn-lt"/>
              </a:rPr>
              <a:t>Решение для тех спортсменов кто</a:t>
            </a:r>
          </a:p>
          <a:p>
            <a:pPr algn="ctr">
              <a:defRPr/>
            </a:pPr>
            <a:r>
              <a:rPr lang="ru-RU" u="sng" dirty="0">
                <a:latin typeface="+mn-lt"/>
              </a:rPr>
              <a:t> устал от каяк каноэ и хочет</a:t>
            </a:r>
          </a:p>
          <a:p>
            <a:pPr algn="ctr">
              <a:defRPr/>
            </a:pPr>
            <a:r>
              <a:rPr lang="ru-RU" u="sng" dirty="0">
                <a:latin typeface="+mn-lt"/>
              </a:rPr>
              <a:t> проверить себя в </a:t>
            </a:r>
            <a:r>
              <a:rPr lang="en-US" u="sng" dirty="0">
                <a:latin typeface="+mn-lt"/>
              </a:rPr>
              <a:t>SUP!</a:t>
            </a:r>
            <a:endParaRPr lang="ru-RU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4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s://theonlinesurfercom.wordpress.com/wp-content/uploads/2021/03/waimea-party-wave-2021.jpg?w=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492250"/>
            <a:ext cx="69453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00" y="2052638"/>
            <a:ext cx="4237038" cy="3692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Наша Федерация в настоящий момент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является одной из лучших федераций в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Молдове (т.е. мы сейчас на волне).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Нас начали уважать в мире в </a:t>
            </a:r>
            <a:r>
              <a:rPr lang="en-US" b="1" dirty="0">
                <a:latin typeface="+mn-lt"/>
              </a:rPr>
              <a:t>ICF </a:t>
            </a:r>
            <a:r>
              <a:rPr lang="ru-RU" b="1" dirty="0">
                <a:latin typeface="+mn-lt"/>
              </a:rPr>
              <a:t>и </a:t>
            </a:r>
            <a:r>
              <a:rPr lang="en-US" b="1" dirty="0">
                <a:latin typeface="+mn-lt"/>
              </a:rPr>
              <a:t>ECA)</a:t>
            </a:r>
            <a:endParaRPr lang="ru-RU" b="1" dirty="0">
              <a:latin typeface="+mn-lt"/>
            </a:endParaRPr>
          </a:p>
          <a:p>
            <a:pPr>
              <a:defRPr/>
            </a:pPr>
            <a:r>
              <a:rPr lang="ru-RU" b="1" dirty="0">
                <a:latin typeface="+mn-lt"/>
              </a:rPr>
              <a:t>Это благодаря некоторым считанным 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Спортсменам </a:t>
            </a:r>
            <a:r>
              <a:rPr lang="en-US" b="1" dirty="0">
                <a:latin typeface="+mn-lt"/>
              </a:rPr>
              <a:t>– </a:t>
            </a:r>
            <a:r>
              <a:rPr lang="ru-RU" b="1" dirty="0">
                <a:latin typeface="+mn-lt"/>
              </a:rPr>
              <a:t>Сергей и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Олег </a:t>
            </a:r>
            <a:r>
              <a:rPr lang="ru-RU" b="1" dirty="0" err="1">
                <a:latin typeface="+mn-lt"/>
              </a:rPr>
              <a:t>Тарновский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Даниела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Кочу</a:t>
            </a:r>
            <a:r>
              <a:rPr lang="ru-RU" b="1" dirty="0">
                <a:latin typeface="+mn-lt"/>
              </a:rPr>
              <a:t>,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Мария </a:t>
            </a:r>
            <a:r>
              <a:rPr lang="ru-RU" b="1" dirty="0" err="1">
                <a:latin typeface="+mn-lt"/>
              </a:rPr>
              <a:t>Оларашу</a:t>
            </a:r>
            <a:r>
              <a:rPr lang="ru-RU" b="1" dirty="0">
                <a:latin typeface="+mn-lt"/>
              </a:rPr>
              <a:t>, Елена </a:t>
            </a:r>
            <a:r>
              <a:rPr lang="ru-RU" b="1" dirty="0" err="1">
                <a:latin typeface="+mn-lt"/>
              </a:rPr>
              <a:t>Глизан</a:t>
            </a:r>
            <a:r>
              <a:rPr lang="en-US" b="1" dirty="0">
                <a:latin typeface="+mn-lt"/>
              </a:rPr>
              <a:t>,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Тренер – Николай Журавский и </a:t>
            </a:r>
            <a:r>
              <a:rPr lang="ru-RU" b="1" dirty="0" err="1">
                <a:latin typeface="+mn-lt"/>
              </a:rPr>
              <a:t>др</a:t>
            </a:r>
            <a:r>
              <a:rPr lang="ru-RU" b="1" dirty="0">
                <a:latin typeface="+mn-lt"/>
              </a:rPr>
              <a:t> .</a:t>
            </a:r>
          </a:p>
          <a:p>
            <a:pPr>
              <a:defRPr/>
            </a:pPr>
            <a:endParaRPr lang="ru-RU" b="1" dirty="0">
              <a:latin typeface="+mn-lt"/>
            </a:endParaRPr>
          </a:p>
          <a:p>
            <a:pPr algn="ctr">
              <a:defRPr/>
            </a:pPr>
            <a:r>
              <a:rPr lang="ru-RU" b="1" dirty="0">
                <a:latin typeface="+mn-lt"/>
              </a:rPr>
              <a:t>Мы с Вами все вместе должны </a:t>
            </a:r>
          </a:p>
          <a:p>
            <a:pPr algn="ctr">
              <a:defRPr/>
            </a:pPr>
            <a:r>
              <a:rPr lang="ru-RU" b="1" dirty="0">
                <a:latin typeface="+mn-lt"/>
              </a:rPr>
              <a:t>воспользоваться этим моментом</a:t>
            </a:r>
          </a:p>
          <a:p>
            <a:pPr algn="ctr">
              <a:defRPr/>
            </a:pPr>
            <a:r>
              <a:rPr lang="ru-RU" b="1" dirty="0">
                <a:latin typeface="+mn-lt"/>
              </a:rPr>
              <a:t> СЕЙЧАС!!!</a:t>
            </a:r>
          </a:p>
        </p:txBody>
      </p:sp>
    </p:spTree>
    <p:extLst>
      <p:ext uri="{BB962C8B-B14F-4D97-AF65-F5344CB8AC3E}">
        <p14:creationId xmlns:p14="http://schemas.microsoft.com/office/powerpoint/2010/main" val="28937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Symbol" panose="05050102010706020507" pitchFamily="18" charset="2"/>
              <a:buNone/>
            </a:pPr>
            <a:r>
              <a:rPr lang="ru-RU" altLang="en-US" sz="4000" smtClean="0"/>
              <a:t>Благодарим всех за поддержку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en-US" sz="400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en-US" sz="4000" smtClean="0"/>
              <a:t>Федерации Каяк Каное в 202</a:t>
            </a:r>
            <a:r>
              <a:rPr lang="ro-RO" altLang="en-US" sz="4000" smtClean="0"/>
              <a:t>5</a:t>
            </a:r>
            <a:r>
              <a:rPr lang="ru-RU" altLang="en-US" sz="4000" smtClean="0"/>
              <a:t> году!</a:t>
            </a:r>
          </a:p>
        </p:txBody>
      </p:sp>
      <p:pic>
        <p:nvPicPr>
          <p:cNvPr id="21507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1488"/>
            <a:ext cx="19605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64306" y="281049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340241" y="2243969"/>
            <a:ext cx="11430001" cy="361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Выборы Председателя и Секретаря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</a:t>
            </a:r>
            <a:endParaRPr lang="en-US" dirty="0">
              <a:ea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 smtClean="0"/>
              <a:t>Торжественная </a:t>
            </a:r>
            <a:r>
              <a:rPr lang="ru-RU" dirty="0"/>
              <a:t>церемония награждения лучших спортсменов и тренеров 2025 </a:t>
            </a:r>
            <a:r>
              <a:rPr lang="ru-RU" dirty="0" smtClean="0"/>
              <a:t>года</a:t>
            </a: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/>
              <a:t>Решение о приеме </a:t>
            </a:r>
            <a:r>
              <a:rPr lang="ru-RU" b="1" dirty="0"/>
              <a:t>– </a:t>
            </a:r>
            <a:r>
              <a:rPr lang="ru-RU" dirty="0"/>
              <a:t>исключении членов Федерации</a:t>
            </a:r>
            <a:r>
              <a:rPr lang="ru-RU" b="1" dirty="0" smtClean="0"/>
              <a:t>.</a:t>
            </a:r>
            <a:endParaRPr lang="en-US" dirty="0" smtClean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 smtClean="0"/>
              <a:t>Отчет </a:t>
            </a:r>
            <a:r>
              <a:rPr lang="ru-RU" dirty="0"/>
              <a:t>о деятельности Федерации за </a:t>
            </a:r>
            <a:r>
              <a:rPr lang="ru-RU" b="1" dirty="0"/>
              <a:t>2025 </a:t>
            </a:r>
            <a:r>
              <a:rPr lang="ru-RU" dirty="0"/>
              <a:t>год </a:t>
            </a:r>
            <a:r>
              <a:rPr lang="ru-RU" b="1" dirty="0" smtClean="0"/>
              <a:t>(</a:t>
            </a:r>
            <a:r>
              <a:rPr lang="ru-RU" dirty="0" smtClean="0"/>
              <a:t>Президент </a:t>
            </a:r>
            <a:r>
              <a:rPr lang="ru-RU" dirty="0"/>
              <a:t>Федерации С</a:t>
            </a:r>
            <a:r>
              <a:rPr lang="ru-RU" b="1" dirty="0"/>
              <a:t>. </a:t>
            </a:r>
            <a:r>
              <a:rPr lang="ru-RU" dirty="0" err="1" smtClean="0"/>
              <a:t>Илиеску</a:t>
            </a:r>
            <a:r>
              <a:rPr lang="ru-RU" b="1" dirty="0" smtClean="0"/>
              <a:t>)</a:t>
            </a:r>
            <a:endParaRPr lang="en-US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 smtClean="0"/>
              <a:t>Отчет </a:t>
            </a:r>
            <a:r>
              <a:rPr lang="ru-RU" dirty="0"/>
              <a:t>о проведенных национальных соревнованиях </a:t>
            </a:r>
            <a:r>
              <a:rPr lang="ru-RU" b="1" dirty="0"/>
              <a:t>2025 </a:t>
            </a:r>
            <a:r>
              <a:rPr lang="ru-RU" dirty="0"/>
              <a:t>года </a:t>
            </a:r>
            <a:r>
              <a:rPr lang="ru-RU" b="1" dirty="0" smtClean="0"/>
              <a:t>(</a:t>
            </a:r>
            <a:r>
              <a:rPr lang="ru-RU" dirty="0" smtClean="0"/>
              <a:t>Доклад </a:t>
            </a:r>
            <a:r>
              <a:rPr lang="ru-RU" dirty="0"/>
              <a:t>вице президент А</a:t>
            </a:r>
            <a:r>
              <a:rPr lang="ru-RU" b="1" dirty="0"/>
              <a:t>. </a:t>
            </a:r>
            <a:r>
              <a:rPr lang="ru-RU" dirty="0" smtClean="0"/>
              <a:t>Сергеева</a:t>
            </a:r>
            <a:r>
              <a:rPr lang="ru-RU" b="1" dirty="0" smtClean="0"/>
              <a:t>)</a:t>
            </a:r>
            <a:endParaRPr lang="en-US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 smtClean="0"/>
              <a:t>Отчет </a:t>
            </a:r>
            <a:r>
              <a:rPr lang="ru-RU" dirty="0"/>
              <a:t>о выступлении национальной команды </a:t>
            </a:r>
            <a:r>
              <a:rPr lang="ru-RU" b="1" dirty="0" smtClean="0"/>
              <a:t>(</a:t>
            </a:r>
            <a:r>
              <a:rPr lang="ru-RU" dirty="0" smtClean="0"/>
              <a:t>доклад </a:t>
            </a:r>
            <a:r>
              <a:rPr lang="ru-RU" dirty="0"/>
              <a:t>Генеральный секретарь Анастасия </a:t>
            </a:r>
            <a:r>
              <a:rPr lang="ru-RU" dirty="0" smtClean="0"/>
              <a:t>Тодорова</a:t>
            </a:r>
            <a:r>
              <a:rPr lang="ru-RU" b="1" dirty="0" smtClean="0"/>
              <a:t>)</a:t>
            </a:r>
            <a:endParaRPr lang="en-US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b="1" dirty="0" smtClean="0"/>
              <a:t>Другие </a:t>
            </a:r>
            <a:r>
              <a:rPr lang="ru-RU" b="1" dirty="0"/>
              <a:t>вопросы </a:t>
            </a:r>
            <a:r>
              <a:rPr lang="ru-RU" b="1" dirty="0" smtClean="0"/>
              <a:t>– предложения</a:t>
            </a:r>
            <a:endParaRPr lang="en-US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dirty="0" smtClean="0"/>
              <a:t>Фуршет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Устав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4.9 Общее собрание правомочно, только если присутствует 50% плюс один от общего числа его членов или представителей. Каждый член имеет один голос. Решения принимаются простым большинством голосов присутствующих,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4.11. Общее собрание может принимать решения только по вопросам, включенным в повестку дня. По вопросам, не включенным в повестку дня, Общее собрание может принимать решения только в том случае, если все члены Ассоциации участвуют или представлены.</a:t>
            </a:r>
            <a:endParaRPr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Генеральной 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02005" y="208313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311727" y="2243969"/>
            <a:ext cx="11087100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Отчет о выступлении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проведённых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Национальных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Чемпионатах и на Международной Арене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(доклад вице-президента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А. Сергеева)</a:t>
            </a:r>
          </a:p>
        </p:txBody>
      </p:sp>
      <p:sp>
        <p:nvSpPr>
          <p:cNvPr id="170" name="Google Shape;170;p21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56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40" y="280554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ctrTitle"/>
          </p:nvPr>
        </p:nvSpPr>
        <p:spPr>
          <a:xfrm>
            <a:off x="8123416" y="1475234"/>
            <a:ext cx="3214307" cy="1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 dirty="0" smtClean="0">
                <a:solidFill>
                  <a:schemeClr val="lt1"/>
                </a:solidFill>
              </a:rPr>
              <a:t>2025</a:t>
            </a:r>
            <a:endParaRPr dirty="0"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1"/>
          </p:nvPr>
        </p:nvSpPr>
        <p:spPr>
          <a:xfrm>
            <a:off x="7680279" y="3860800"/>
            <a:ext cx="4100581" cy="152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600"/>
              <a:t>ВЫСТУПЛЕНИЯ НАЦИОНАЛЬНОЙ КОМАНДЫ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rPr lang="ru-RU" sz="1600"/>
              <a:t>ПРОВЕДЕННЫЕ НАЦИОНАЛЬНЫЕ СОРЕВНОВАНИЯ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cxnSp>
        <p:nvCxnSpPr>
          <p:cNvPr id="181" name="Google Shape;181;p22"/>
          <p:cNvCxnSpPr/>
          <p:nvPr/>
        </p:nvCxnSpPr>
        <p:spPr>
          <a:xfrm>
            <a:off x="8176090" y="4508519"/>
            <a:ext cx="310896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23978"/>
              </p:ext>
            </p:extLst>
          </p:nvPr>
        </p:nvGraphicFramePr>
        <p:xfrm>
          <a:off x="0" y="0"/>
          <a:ext cx="12192001" cy="6632085"/>
        </p:xfrm>
        <a:graphic>
          <a:graphicData uri="http://schemas.openxmlformats.org/drawingml/2006/table">
            <a:tbl>
              <a:tblPr>
                <a:tableStyleId>{C85400C2-D66C-469C-AEF5-FF75EB4FCC84}</a:tableStyleId>
              </a:tblPr>
              <a:tblGrid>
                <a:gridCol w="2349821">
                  <a:extLst>
                    <a:ext uri="{9D8B030D-6E8A-4147-A177-3AD203B41FA5}">
                      <a16:colId xmlns:a16="http://schemas.microsoft.com/office/drawing/2014/main" val="1278735425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2258979974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2676750044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4147613717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3662768051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2173721285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4211151313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751146347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1317197482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2439699128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2249100555"/>
                    </a:ext>
                  </a:extLst>
                </a:gridCol>
              </a:tblGrid>
              <a:tr h="511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2025 ICF CANOE SPRINT WORLD CUP SZEGED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Cociu Daniela/Olărașu Maria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Daniela Cociu/Andrea Paraschiv/Elena Glizan/Maria Olărașu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Oleg Tarnovschi/Mihai Chihaia/Mihail Culceac/Stanislav Banaru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2899153"/>
                  </a:ext>
                </a:extLst>
              </a:tr>
              <a:tr h="12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Serghei Tarnovschi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368102"/>
                  </a:ext>
                </a:extLst>
              </a:tr>
              <a:tr h="307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Cociu Daniela/Olărașu Maria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7106597"/>
                  </a:ext>
                </a:extLst>
              </a:tr>
              <a:tr h="12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2315658"/>
                  </a:ext>
                </a:extLst>
              </a:tr>
              <a:tr h="3070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ECA Canoe Sprint European Championships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Serghei Tarnovschi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Cociu Daniela/Olărașu Maria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Cociu</a:t>
                      </a:r>
                      <a:r>
                        <a:rPr lang="en-US" sz="800" u="none" strike="noStrike" dirty="0">
                          <a:effectLst/>
                        </a:rPr>
                        <a:t> Daniela/</a:t>
                      </a:r>
                      <a:r>
                        <a:rPr lang="en-US" sz="800" u="none" strike="noStrike" dirty="0" err="1">
                          <a:effectLst/>
                        </a:rPr>
                        <a:t>Olărașu</a:t>
                      </a:r>
                      <a:r>
                        <a:rPr lang="en-US" sz="800" u="none" strike="noStrike" dirty="0">
                          <a:effectLst/>
                        </a:rPr>
                        <a:t> Maria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Elena Glizan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Oleg Tarnovschi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6598196"/>
                  </a:ext>
                </a:extLst>
              </a:tr>
              <a:tr h="62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Serghei Tarnovschi/Daniela Cociu/Maria Olărașu/Oleg Tarnovschi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771590"/>
                  </a:ext>
                </a:extLst>
              </a:tr>
              <a:tr h="12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Cociu Daniela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Cociu Daniela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2922470"/>
                  </a:ext>
                </a:extLst>
              </a:tr>
              <a:tr h="24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4"/>
                        </a:rPr>
                        <a:t>2025 ECA Junior Canoe Sprint European Championships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Teodor Railean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Teodor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Railean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Lev Lunin/Maxim Rogut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Ivan Copacevschii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072062"/>
                  </a:ext>
                </a:extLst>
              </a:tr>
              <a:tr h="374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ECA U23 Canoe Sprint European Championships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Elena Glizan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Mihail Culceac/Stanislav Banaru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Mihai Chihaia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771645"/>
                  </a:ext>
                </a:extLst>
              </a:tr>
              <a:tr h="511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Andreea Paraschiv/Elena Glizan/Mihail Culceac/Mihai Chihaia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Elena Glizan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3103421"/>
                  </a:ext>
                </a:extLst>
              </a:tr>
              <a:tr h="24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5"/>
                        </a:rPr>
                        <a:t>2025 ICF JUNIOR CANOE SPRINT WORLD CHAMPIONSHIPS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Ivan Copacevschii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3331950"/>
                  </a:ext>
                </a:extLst>
              </a:tr>
              <a:tr h="307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5"/>
                        </a:rPr>
                        <a:t>2025 ICF U23 CANOE SPRINT WORLD CHAMPIONSHIPS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Elena </a:t>
                      </a:r>
                      <a:r>
                        <a:rPr lang="en-US" sz="800" u="none" strike="noStrike" dirty="0" err="1">
                          <a:effectLst/>
                        </a:rPr>
                        <a:t>Glizan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Mihai </a:t>
                      </a:r>
                      <a:r>
                        <a:rPr lang="en-US" sz="800" u="none" strike="noStrike" dirty="0" err="1">
                          <a:effectLst/>
                        </a:rPr>
                        <a:t>Chihaia</a:t>
                      </a:r>
                      <a:r>
                        <a:rPr lang="en-US" sz="800" u="none" strike="noStrike" dirty="0">
                          <a:effectLst/>
                        </a:rPr>
                        <a:t>/Elena </a:t>
                      </a:r>
                      <a:r>
                        <a:rPr lang="en-US" sz="800" u="none" strike="noStrike" dirty="0" err="1">
                          <a:effectLst/>
                        </a:rPr>
                        <a:t>Glizan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152679"/>
                  </a:ext>
                </a:extLst>
              </a:tr>
              <a:tr h="307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6"/>
                        </a:rPr>
                        <a:t>2025 ICF CANOE SPRINT WORLD CHAMPIONSHIPS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Daniela Cociu/Maria Olărașu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Daniela Cociu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Daniela </a:t>
                      </a:r>
                      <a:r>
                        <a:rPr lang="en-US" sz="800" u="none" strike="noStrike" dirty="0" err="1">
                          <a:effectLst/>
                        </a:rPr>
                        <a:t>Cociu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032508"/>
                  </a:ext>
                </a:extLst>
              </a:tr>
              <a:tr h="307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Daniela Cociu/Maria Olărașu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688436"/>
                  </a:ext>
                </a:extLst>
              </a:tr>
              <a:tr h="24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2025 ICF CANOE MARATHON WORLD CHAMPIONSHIPS U23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Elena Glizan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Mihai Chihaia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Mihail Barbul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1854459"/>
                  </a:ext>
                </a:extLst>
              </a:tr>
              <a:tr h="374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2025 ICF CANOE MARATHON WORLD CHAMPIONSHIPS SENIOR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Serghei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Tarnovschi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Serghei Tarnovschi/Oleg Tarnovschi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Mihail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Barbul</a:t>
                      </a:r>
                      <a:r>
                        <a:rPr lang="en-US" sz="800" u="none" strike="noStrike" dirty="0">
                          <a:effectLst/>
                        </a:rPr>
                        <a:t>/</a:t>
                      </a:r>
                      <a:r>
                        <a:rPr lang="en-US" sz="800" u="none" strike="noStrike" dirty="0" err="1">
                          <a:effectLst/>
                        </a:rPr>
                        <a:t>Alexandr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Tacu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6129200"/>
                  </a:ext>
                </a:extLst>
              </a:tr>
              <a:tr h="124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Daniela Cociu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Mihai Chihaia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Maria Olărașu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569137"/>
                  </a:ext>
                </a:extLst>
              </a:tr>
              <a:tr h="4998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REGATTA OLYMPIC HOPES 2025</a:t>
                      </a:r>
                      <a:endParaRPr lang="en-US" sz="1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Teodor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Railean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Teodor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Railean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Ivan Vladimirov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Cristian Costaș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Lev Lunin/Maxim Rogut/Ivan Vladimirov/Chirill Savcenco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512306"/>
                  </a:ext>
                </a:extLst>
              </a:tr>
              <a:tr h="24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Lev Lunin/Maxim Rogut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673286"/>
                  </a:ext>
                </a:extLst>
              </a:tr>
              <a:tr h="40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Teodor Railean/Cristian Costaș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455886"/>
                  </a:ext>
                </a:extLst>
              </a:tr>
              <a:tr h="124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659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09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Bookman Old Style"/>
              <a:buNone/>
            </a:pPr>
            <a:r>
              <a:rPr lang="ru-RU" sz="3200" dirty="0"/>
              <a:t>Состав участников Национальных соревнований </a:t>
            </a:r>
            <a:r>
              <a:rPr lang="ru-RU" sz="3200" dirty="0" smtClean="0"/>
              <a:t>202</a:t>
            </a:r>
            <a:r>
              <a:rPr lang="en-US" sz="3200" dirty="0" smtClean="0"/>
              <a:t>5</a:t>
            </a:r>
            <a:endParaRPr sz="3200" dirty="0"/>
          </a:p>
        </p:txBody>
      </p:sp>
      <p:graphicFrame>
        <p:nvGraphicFramePr>
          <p:cNvPr id="241" name="Google Shape;241;p30"/>
          <p:cNvGraphicFramePr/>
          <p:nvPr>
            <p:extLst>
              <p:ext uri="{D42A27DB-BD31-4B8C-83A1-F6EECF244321}">
                <p14:modId xmlns:p14="http://schemas.microsoft.com/office/powerpoint/2010/main" val="449889619"/>
              </p:ext>
            </p:extLst>
          </p:nvPr>
        </p:nvGraphicFramePr>
        <p:xfrm>
          <a:off x="95693" y="1330036"/>
          <a:ext cx="11908746" cy="2639138"/>
        </p:xfrm>
        <a:graphic>
          <a:graphicData uri="http://schemas.openxmlformats.org/drawingml/2006/table">
            <a:tbl>
              <a:tblPr firstRow="1" firstCol="1" bandRow="1">
                <a:noFill/>
                <a:tableStyleId>{1AE746F5-A316-4A25-B301-4AE2AA545B39}</a:tableStyleId>
              </a:tblPr>
              <a:tblGrid>
                <a:gridCol w="230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4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4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6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Кол-во </a:t>
                      </a:r>
                      <a:r>
                        <a:rPr lang="ru-RU" sz="2000" dirty="0" err="1"/>
                        <a:t>уч</a:t>
                      </a:r>
                      <a:r>
                        <a:rPr lang="ru-RU" sz="2000" dirty="0"/>
                        <a:t>-в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М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Ж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ТР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Команд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/>
                        <a:t>НЧРМ ОФП юноши</a:t>
                      </a: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ru-RU" sz="1400" dirty="0" smtClean="0">
                          <a:latin typeface="Calibri"/>
                          <a:cs typeface="Calibri"/>
                          <a:sym typeface="Calibri"/>
                        </a:rPr>
                        <a:t>41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108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Franklin Gothic Book"/>
                          <a:ea typeface="Calibri"/>
                          <a:cs typeface="Calibri"/>
                          <a:sym typeface="Arial"/>
                        </a:rPr>
                        <a:t>33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40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050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КУБОК РМ </a:t>
                      </a:r>
                      <a:r>
                        <a:rPr lang="ru-RU" sz="105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марафон </a:t>
                      </a: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cs typeface="Calibri"/>
                          <a:sym typeface="Calibri"/>
                        </a:rPr>
                        <a:t>78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61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16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8</a:t>
                      </a:r>
                      <a:endParaRPr sz="1050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/>
                        <a:t>НЧРМ юноши</a:t>
                      </a: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64 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23</a:t>
                      </a:r>
                      <a:r>
                        <a:rPr lang="ru-RU" sz="1400" dirty="0" smtClean="0"/>
                        <a:t> 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38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/>
                        <a:t>НЧРМ сеньеры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/>
                        <a:t>72 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9</a:t>
                      </a:r>
                      <a:r>
                        <a:rPr lang="ru-RU" sz="1400" dirty="0" smtClean="0"/>
                        <a:t> 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/>
                        <a:t>GOLDEN CANOE</a:t>
                      </a: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cs typeface="Calibri"/>
                          <a:sym typeface="Calibri"/>
                        </a:rPr>
                        <a:t>38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17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cs typeface="Calibri"/>
                          <a:sym typeface="Calibri"/>
                        </a:rPr>
                        <a:t>15</a:t>
                      </a:r>
                      <a:endParaRPr sz="1050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050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ibre Franklin"/>
                        <a:buNone/>
                      </a:pPr>
                      <a:r>
                        <a:rPr lang="ru-RU" sz="1400" b="0" dirty="0"/>
                        <a:t>НЧРМ марафон</a:t>
                      </a: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>
            <a:off x="453525" y="286600"/>
            <a:ext cx="874643" cy="8746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75853"/>
              </p:ext>
            </p:extLst>
          </p:nvPr>
        </p:nvGraphicFramePr>
        <p:xfrm>
          <a:off x="78328" y="3893033"/>
          <a:ext cx="11926111" cy="2513114"/>
        </p:xfrm>
        <a:graphic>
          <a:graphicData uri="http://schemas.openxmlformats.org/drawingml/2006/table">
            <a:tbl>
              <a:tblPr/>
              <a:tblGrid>
                <a:gridCol w="2304886">
                  <a:extLst>
                    <a:ext uri="{9D8B030D-6E8A-4147-A177-3AD203B41FA5}">
                      <a16:colId xmlns:a16="http://schemas.microsoft.com/office/drawing/2014/main" val="1419681984"/>
                    </a:ext>
                  </a:extLst>
                </a:gridCol>
                <a:gridCol w="1664109">
                  <a:extLst>
                    <a:ext uri="{9D8B030D-6E8A-4147-A177-3AD203B41FA5}">
                      <a16:colId xmlns:a16="http://schemas.microsoft.com/office/drawing/2014/main" val="336576154"/>
                    </a:ext>
                  </a:extLst>
                </a:gridCol>
                <a:gridCol w="1989279">
                  <a:extLst>
                    <a:ext uri="{9D8B030D-6E8A-4147-A177-3AD203B41FA5}">
                      <a16:colId xmlns:a16="http://schemas.microsoft.com/office/drawing/2014/main" val="511223020"/>
                    </a:ext>
                  </a:extLst>
                </a:gridCol>
                <a:gridCol w="1989279">
                  <a:extLst>
                    <a:ext uri="{9D8B030D-6E8A-4147-A177-3AD203B41FA5}">
                      <a16:colId xmlns:a16="http://schemas.microsoft.com/office/drawing/2014/main" val="1367092435"/>
                    </a:ext>
                  </a:extLst>
                </a:gridCol>
                <a:gridCol w="1989279">
                  <a:extLst>
                    <a:ext uri="{9D8B030D-6E8A-4147-A177-3AD203B41FA5}">
                      <a16:colId xmlns:a16="http://schemas.microsoft.com/office/drawing/2014/main" val="2527057581"/>
                    </a:ext>
                  </a:extLst>
                </a:gridCol>
                <a:gridCol w="1989279">
                  <a:extLst>
                    <a:ext uri="{9D8B030D-6E8A-4147-A177-3AD203B41FA5}">
                      <a16:colId xmlns:a16="http://schemas.microsoft.com/office/drawing/2014/main" val="1287447445"/>
                    </a:ext>
                  </a:extLst>
                </a:gridCol>
              </a:tblGrid>
              <a:tr h="403204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Кол-во уч-в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М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Ж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ТР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Команд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9700"/>
                  </a:ext>
                </a:extLst>
              </a:tr>
              <a:tr h="4032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НЧРМ ОФП юноши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47929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КУБОК РМ </a:t>
                      </a: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марафон 1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70040"/>
                  </a:ext>
                </a:extLst>
              </a:tr>
              <a:tr h="23246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НЧРМ юноши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162 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136 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26 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13 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81299"/>
                  </a:ext>
                </a:extLst>
              </a:tr>
              <a:tr h="23246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НЧРМ сеньеры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8 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76214"/>
                  </a:ext>
                </a:extLst>
              </a:tr>
              <a:tr h="4032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GOLDEN CANOE</a:t>
                      </a:r>
                      <a:endParaRPr lang="en-US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64247"/>
                  </a:ext>
                </a:extLst>
              </a:tr>
              <a:tr h="4032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НЧРМ марафон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ru-RU" sz="80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800" dirty="0">
                        <a:effectLst/>
                      </a:endParaRPr>
                    </a:p>
                  </a:txBody>
                  <a:tcPr marL="31191" marR="31191" marT="26735" marB="2673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658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38768" y="3791467"/>
            <a:ext cx="265414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Состав участников </a:t>
            </a:r>
            <a:r>
              <a:rPr lang="ru-RU" sz="3200" dirty="0" smtClean="0"/>
              <a:t>Международных </a:t>
            </a:r>
            <a:r>
              <a:rPr lang="ru-RU" sz="3200" dirty="0"/>
              <a:t>соревнований 202</a:t>
            </a:r>
            <a:r>
              <a:rPr lang="en-US" sz="3200" dirty="0"/>
              <a:t>5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Google Shape;242;p30"/>
          <p:cNvPicPr preferRelativeResize="0"/>
          <p:nvPr/>
        </p:nvPicPr>
        <p:blipFill rotWithShape="1">
          <a:blip r:embed="rId2">
            <a:alphaModFix amt="87000"/>
          </a:blip>
          <a:srcRect/>
          <a:stretch/>
        </p:blipFill>
        <p:spPr>
          <a:xfrm>
            <a:off x="453525" y="286600"/>
            <a:ext cx="874643" cy="8746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84755"/>
              </p:ext>
            </p:extLst>
          </p:nvPr>
        </p:nvGraphicFramePr>
        <p:xfrm>
          <a:off x="1201476" y="1889247"/>
          <a:ext cx="9941445" cy="3383280"/>
        </p:xfrm>
        <a:graphic>
          <a:graphicData uri="http://schemas.openxmlformats.org/drawingml/2006/table">
            <a:tbl>
              <a:tblPr firstRow="1" bandRow="1">
                <a:tableStyleId>{C85400C2-D66C-469C-AEF5-FF75EB4FCC84}</a:tableStyleId>
              </a:tblPr>
              <a:tblGrid>
                <a:gridCol w="2785733">
                  <a:extLst>
                    <a:ext uri="{9D8B030D-6E8A-4147-A177-3AD203B41FA5}">
                      <a16:colId xmlns:a16="http://schemas.microsoft.com/office/drawing/2014/main" val="1370431624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3157845948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2568828260"/>
                    </a:ext>
                  </a:extLst>
                </a:gridCol>
                <a:gridCol w="1765005">
                  <a:extLst>
                    <a:ext uri="{9D8B030D-6E8A-4147-A177-3AD203B41FA5}">
                      <a16:colId xmlns:a16="http://schemas.microsoft.com/office/drawing/2014/main" val="751275739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360099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Кол-во </a:t>
                      </a:r>
                      <a:r>
                        <a:rPr lang="ru-RU" sz="2000" dirty="0" err="1"/>
                        <a:t>уч</a:t>
                      </a:r>
                      <a:r>
                        <a:rPr lang="ru-RU" sz="2000" dirty="0"/>
                        <a:t>-в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М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Ж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ТР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80572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Кубок Мира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8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Регатта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Братислава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24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Чемпионат Европы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0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Чемпионат Европы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U23,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юноши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3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Чемпионат Мира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U23,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юноши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Чемпионат Мира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9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Чемпионат Мира марафон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1563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83827"/>
              </p:ext>
            </p:extLst>
          </p:nvPr>
        </p:nvGraphicFramePr>
        <p:xfrm>
          <a:off x="1201476" y="5238994"/>
          <a:ext cx="9966965" cy="370840"/>
        </p:xfrm>
        <a:graphic>
          <a:graphicData uri="http://schemas.openxmlformats.org/drawingml/2006/table">
            <a:tbl>
              <a:tblPr firstRow="1" bandRow="1">
                <a:tableStyleId>{C85400C2-D66C-469C-AEF5-FF75EB4FCC84}</a:tableStyleId>
              </a:tblPr>
              <a:tblGrid>
                <a:gridCol w="2787863">
                  <a:extLst>
                    <a:ext uri="{9D8B030D-6E8A-4147-A177-3AD203B41FA5}">
                      <a16:colId xmlns:a16="http://schemas.microsoft.com/office/drawing/2014/main" val="1029401682"/>
                    </a:ext>
                  </a:extLst>
                </a:gridCol>
                <a:gridCol w="1722474">
                  <a:extLst>
                    <a:ext uri="{9D8B030D-6E8A-4147-A177-3AD203B41FA5}">
                      <a16:colId xmlns:a16="http://schemas.microsoft.com/office/drawing/2014/main" val="1998282025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3669803921"/>
                    </a:ext>
                  </a:extLst>
                </a:gridCol>
                <a:gridCol w="1804556">
                  <a:extLst>
                    <a:ext uri="{9D8B030D-6E8A-4147-A177-3AD203B41FA5}">
                      <a16:colId xmlns:a16="http://schemas.microsoft.com/office/drawing/2014/main" val="2778400058"/>
                    </a:ext>
                  </a:extLst>
                </a:gridCol>
                <a:gridCol w="1993393">
                  <a:extLst>
                    <a:ext uri="{9D8B030D-6E8A-4147-A177-3AD203B41FA5}">
                      <a16:colId xmlns:a16="http://schemas.microsoft.com/office/drawing/2014/main" val="1249670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Регатта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Olympic Hopes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5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97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249076" y="286603"/>
            <a:ext cx="10906604" cy="48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Bookman Old Style"/>
              <a:buNone/>
            </a:pPr>
            <a:r>
              <a:rPr lang="ru-RU" sz="3200" dirty="0"/>
              <a:t>Выступления на Чемпионатах Мира и Европы </a:t>
            </a:r>
            <a:r>
              <a:rPr lang="ru-RU" sz="3200" dirty="0" smtClean="0"/>
              <a:t>2025</a:t>
            </a:r>
            <a:endParaRPr dirty="0"/>
          </a:p>
        </p:txBody>
      </p:sp>
      <p:graphicFrame>
        <p:nvGraphicFramePr>
          <p:cNvPr id="196" name="Google Shape;196;p24"/>
          <p:cNvGraphicFramePr/>
          <p:nvPr>
            <p:extLst>
              <p:ext uri="{D42A27DB-BD31-4B8C-83A1-F6EECF244321}">
                <p14:modId xmlns:p14="http://schemas.microsoft.com/office/powerpoint/2010/main" val="676491519"/>
              </p:ext>
            </p:extLst>
          </p:nvPr>
        </p:nvGraphicFramePr>
        <p:xfrm>
          <a:off x="385007" y="1285876"/>
          <a:ext cx="10441981" cy="4676773"/>
        </p:xfrm>
        <a:graphic>
          <a:graphicData uri="http://schemas.openxmlformats.org/drawingml/2006/table">
            <a:tbl>
              <a:tblPr firstRow="1" bandRow="1">
                <a:noFill/>
                <a:tableStyleId>{C85400C2-D66C-469C-AEF5-FF75EB4FCC84}</a:tableStyleId>
              </a:tblPr>
              <a:tblGrid>
                <a:gridCol w="231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03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lt1"/>
                          </a:solidFill>
                        </a:rPr>
                        <a:t>ЗАВОВАНО МЕДАЛЕЙ 12</a:t>
                      </a:r>
                      <a:endParaRPr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lt1"/>
                          </a:solidFill>
                        </a:rPr>
                        <a:t>ЧЕМПИОНАТЫ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lt1"/>
                          </a:solidFill>
                        </a:rPr>
                        <a:t>МИРА </a:t>
                      </a:r>
                      <a:r>
                        <a:rPr lang="ru-RU" sz="2400" b="0" u="none" strike="noStrike" cap="none" dirty="0" smtClean="0">
                          <a:solidFill>
                            <a:schemeClr val="lt1"/>
                          </a:solidFill>
                        </a:rPr>
                        <a:t>ПО</a:t>
                      </a:r>
                      <a:r>
                        <a:rPr lang="ru-RU" sz="24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 СПРИНТУ И МАРАФОНУ</a:t>
                      </a:r>
                      <a:endParaRPr dirty="0"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lt1"/>
                          </a:solidFill>
                        </a:rPr>
                        <a:t>ЧЕМПИОНАТЫ ЕВРОПЫ </a:t>
                      </a:r>
                      <a:endParaRPr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</a:rPr>
                        <a:t>ЗОЛОТЫХ    2</a:t>
                      </a:r>
                      <a:endParaRPr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Сергей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</a:rPr>
                        <a:t>Сергей Тарновский</a:t>
                      </a:r>
                      <a:endParaRPr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СЕРЕБРЯННЫХ   </a:t>
                      </a: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4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Сергей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ru-RU" sz="1400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err="1" smtClean="0">
                          <a:solidFill>
                            <a:schemeClr val="dk1"/>
                          </a:solidFill>
                        </a:rPr>
                        <a:t>Даниела</a:t>
                      </a: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Кочу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Елена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Глизан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 (U23)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Сергей</a:t>
                      </a:r>
                      <a:r>
                        <a:rPr lang="ru-RU" sz="1400" u="none" strike="noStrike" cap="none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400" u="none" strike="noStrike" cap="none" baseline="0" dirty="0" err="1" smtClean="0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6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БРОНЗОВЫХ  </a:t>
                      </a: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7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Сергей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Сергей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 (2)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</a:rPr>
                        <a:t>Олег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</a:rPr>
                        <a:t>Тарновский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err="1" smtClean="0">
                          <a:solidFill>
                            <a:schemeClr val="dk1"/>
                          </a:solidFill>
                        </a:rPr>
                        <a:t>Даниела</a:t>
                      </a:r>
                      <a:r>
                        <a:rPr lang="ru-RU" sz="140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400" u="none" strike="noStrike" cap="none" dirty="0" err="1" smtClean="0">
                          <a:solidFill>
                            <a:schemeClr val="dk1"/>
                          </a:solidFill>
                        </a:rPr>
                        <a:t>Кочу</a:t>
                      </a:r>
                      <a:r>
                        <a:rPr lang="ru-RU" sz="1400" u="none" strike="noStrike" cap="none" baseline="0" dirty="0" smtClean="0">
                          <a:solidFill>
                            <a:schemeClr val="dk1"/>
                          </a:solidFill>
                        </a:rPr>
                        <a:t> (2)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baseline="0" dirty="0" smtClean="0">
                          <a:solidFill>
                            <a:schemeClr val="dk1"/>
                          </a:solidFill>
                        </a:rPr>
                        <a:t>Мария </a:t>
                      </a:r>
                      <a:r>
                        <a:rPr lang="ru-RU" sz="1400" u="none" strike="noStrike" cap="none" baseline="0" dirty="0" err="1" smtClean="0">
                          <a:solidFill>
                            <a:schemeClr val="dk1"/>
                          </a:solidFill>
                        </a:rPr>
                        <a:t>Оларашу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None/>
                      </a:pPr>
                      <a:endParaRPr dirty="0"/>
                    </a:p>
                  </a:txBody>
                  <a:tcPr marL="151050" marR="151050" marT="151050" marB="15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10826988" y="454013"/>
            <a:ext cx="1115936" cy="111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02005" y="208313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79142" y="2254602"/>
            <a:ext cx="11087100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6. Отчет о выступлении национальной команды (доклад генерального секретаря –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А.Тодорова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88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>
            <a:off x="10043756" y="133524"/>
            <a:ext cx="1319741" cy="13197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7" name="Google Shape;227;p28"/>
          <p:cNvGraphicFramePr/>
          <p:nvPr>
            <p:extLst>
              <p:ext uri="{D42A27DB-BD31-4B8C-83A1-F6EECF244321}">
                <p14:modId xmlns:p14="http://schemas.microsoft.com/office/powerpoint/2010/main" val="4051008465"/>
              </p:ext>
            </p:extLst>
          </p:nvPr>
        </p:nvGraphicFramePr>
        <p:xfrm>
          <a:off x="1305097" y="1502586"/>
          <a:ext cx="10058375" cy="4696596"/>
        </p:xfrm>
        <a:graphic>
          <a:graphicData uri="http://schemas.openxmlformats.org/drawingml/2006/table">
            <a:tbl>
              <a:tblPr firstRow="1" firstCol="1" bandRow="1">
                <a:noFill/>
                <a:tableStyleId>{1AE746F5-A316-4A25-B301-4AE2AA545B39}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Каноэ М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Каноэ Ж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Байдарка М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Байдарка Ж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Тарновский С (R)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Кочу Д (R)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Савченко К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Макан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Д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Тарновский О (L)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Оларашу М (L)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Шиман А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Санду В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Кихая М (R)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Глизан Е (R)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Накул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Л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Островецки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Д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Кульчак М (L)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Параскив А (L)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Лунин Л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Шокодей А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Банару С (R)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Рогут М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Плаксий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Д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Таку А (R)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Владимиров И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Горя Н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Ткач И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Эксаренко Я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Ненно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С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Копачевский И (L)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Волк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А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 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Барбул М (R)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Пушкаренко Н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 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Райлян Т (R)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Гребенщиков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Я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Косташ К (L)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Итого </a:t>
                      </a:r>
                      <a:r>
                        <a:rPr lang="ru-RU" sz="1600" dirty="0" smtClean="0"/>
                        <a:t>32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11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>
                          <a:latin typeface="Franklin Gothic Book"/>
                          <a:ea typeface="Calibri"/>
                          <a:cs typeface="Calibri"/>
                          <a:sym typeface="Arial"/>
                        </a:rPr>
                        <a:t>4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1151312" y="793395"/>
            <a:ext cx="10365971" cy="426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НАЦИОНАЛЬНАЯ КОМАНДА 2025 (основной и резервный состав)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31"/>
          <p:cNvGraphicFramePr/>
          <p:nvPr>
            <p:extLst>
              <p:ext uri="{D42A27DB-BD31-4B8C-83A1-F6EECF244321}">
                <p14:modId xmlns:p14="http://schemas.microsoft.com/office/powerpoint/2010/main" val="4269143034"/>
              </p:ext>
            </p:extLst>
          </p:nvPr>
        </p:nvGraphicFramePr>
        <p:xfrm>
          <a:off x="800099" y="1943095"/>
          <a:ext cx="10467976" cy="3924304"/>
        </p:xfrm>
        <a:graphic>
          <a:graphicData uri="http://schemas.openxmlformats.org/drawingml/2006/table">
            <a:tbl>
              <a:tblPr firstRow="1" firstCol="1" bandRow="1">
                <a:noFill/>
                <a:tableStyleId>{1AE746F5-A316-4A25-B301-4AE2AA545B39}</a:tableStyleId>
              </a:tblPr>
              <a:tblGrid>
                <a:gridCol w="171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1485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Каноэ</a:t>
                      </a:r>
                      <a:r>
                        <a:rPr lang="ru-RU" sz="1600" spc="-10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4660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Каноэ</a:t>
                      </a:r>
                      <a:r>
                        <a:rPr lang="ru-RU" sz="1600" spc="-10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Ж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Байдарка</a:t>
                      </a:r>
                      <a:r>
                        <a:rPr lang="ru-RU" sz="1600" spc="-2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Байдарка</a:t>
                      </a:r>
                      <a:r>
                        <a:rPr lang="ru-RU" sz="1600" spc="-2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Ж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Тренера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13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Тарновский</a:t>
                      </a:r>
                      <a:r>
                        <a:rPr lang="ru-RU" sz="1400" spc="-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Глизан</a:t>
                      </a:r>
                      <a:r>
                        <a:rPr lang="ru-RU" sz="1400" spc="-9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Рогут</a:t>
                      </a:r>
                      <a:r>
                        <a:rPr lang="ru-RU" sz="1400" spc="-8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Макан</a:t>
                      </a:r>
                      <a:r>
                        <a:rPr lang="ru-RU" sz="1400" spc="-8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Журавский</a:t>
                      </a:r>
                      <a:r>
                        <a:rPr lang="ru-RU" sz="1400" spc="-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Тарновскио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Кочу</a:t>
                      </a:r>
                      <a:r>
                        <a:rPr lang="ru-RU" sz="1400" spc="-7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Лунин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Л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Шокодей</a:t>
                      </a:r>
                      <a:r>
                        <a:rPr lang="ru-RU" sz="1400" spc="-3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6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Марковский</a:t>
                      </a:r>
                      <a:r>
                        <a:rPr lang="ru-RU" sz="1400" spc="-7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Кихая</a:t>
                      </a:r>
                      <a:r>
                        <a:rPr lang="ru-RU" sz="1400" spc="-6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Оларашу</a:t>
                      </a:r>
                      <a:r>
                        <a:rPr lang="ru-RU" sz="1400" spc="-7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Савченко</a:t>
                      </a:r>
                      <a:r>
                        <a:rPr lang="ru-RU" sz="1400" spc="-3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Лунин</a:t>
                      </a:r>
                      <a:r>
                        <a:rPr lang="ru-RU" sz="1400" spc="-7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Райлян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Владимиров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Копачевский</a:t>
                      </a:r>
                      <a:r>
                        <a:rPr lang="ru-RU" sz="1400" spc="-8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Пушкаренко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Таку</a:t>
                      </a:r>
                      <a:r>
                        <a:rPr lang="ru-RU" sz="1400" spc="-7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Ментей</a:t>
                      </a:r>
                      <a:r>
                        <a:rPr lang="ru-RU" sz="1400" spc="-8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Ткач</a:t>
                      </a:r>
                      <a:r>
                        <a:rPr lang="ru-RU" sz="1400" spc="-75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400" spc="-50">
                          <a:effectLst/>
                          <a:latin typeface="Arial" panose="020B06040202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8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715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9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207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10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52070" marR="37465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11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90">
                <a:tc>
                  <a:txBody>
                    <a:bodyPr/>
                    <a:lstStyle/>
                    <a:p>
                      <a:pPr marL="19685" marR="57150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Итого</a:t>
                      </a:r>
                      <a:r>
                        <a:rPr lang="ru-RU" sz="1600" spc="-50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600" spc="-25" dirty="0">
                          <a:solidFill>
                            <a:srgbClr val="FFFFFF"/>
                          </a:solidFill>
                          <a:effectLst/>
                          <a:latin typeface="Minion Pro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21</a:t>
                      </a: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effectLst/>
                          <a:latin typeface="Bell Centennial Std SubCaption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effectLst/>
                          <a:latin typeface="Bell Centennial Std SubCaption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108585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effectLst/>
                          <a:latin typeface="Bell Centennial Std SubCaption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5080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effectLst/>
                          <a:latin typeface="Bell Centennial Std SubCaption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6520" algn="ctr"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  <a:latin typeface="Bell Centennial Std SubCaption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8" name="Google Shape;248;p31"/>
          <p:cNvSpPr txBox="1"/>
          <p:nvPr/>
        </p:nvSpPr>
        <p:spPr>
          <a:xfrm>
            <a:off x="1223962" y="420832"/>
            <a:ext cx="96202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Национальной команды на установочный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учебно-тренировочный сбор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Бельм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Тирасполь с 1 по 21 декабря 2025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60842" y="0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/>
          <p:nvPr/>
        </p:nvSpPr>
        <p:spPr>
          <a:xfrm>
            <a:off x="2660842" y="1942633"/>
            <a:ext cx="5642264" cy="124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вопросы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Фуршет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02005" y="208313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311727" y="2243969"/>
            <a:ext cx="12036136" cy="117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Выборы Председателя и Секретаря Ассамблеи</a:t>
            </a:r>
            <a:endParaRPr dirty="0"/>
          </a:p>
          <a:p>
            <a:pPr marL="342900" marR="0" lvl="0" indent="-254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Председатель Генеральной Ассамблеи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Анастасия Сергеева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Секретарь –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Владислава Палий</a:t>
            </a:r>
            <a:endParaRPr dirty="0"/>
          </a:p>
        </p:txBody>
      </p:sp>
      <p:sp>
        <p:nvSpPr>
          <p:cNvPr id="156" name="Google Shape;156;p19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4068505" y="5935641"/>
            <a:ext cx="3679299" cy="78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Увидимся </a:t>
            </a: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dirty="0"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году!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782" y="256894"/>
            <a:ext cx="5678747" cy="567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003472" y="139373"/>
            <a:ext cx="4176568" cy="18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Номинации </a:t>
            </a:r>
            <a:r>
              <a:rPr lang="ru-RU" sz="3600" dirty="0" smtClean="0"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12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003472" y="1872060"/>
            <a:ext cx="4826577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Лучший Спортсмен </a:t>
            </a:r>
            <a:r>
              <a:rPr lang="ru-RU" b="1" u="sng" dirty="0" smtClean="0"/>
              <a:t>2025</a:t>
            </a:r>
            <a:br>
              <a:rPr lang="ru-RU" b="1" u="sng" dirty="0" smtClean="0"/>
            </a:br>
            <a:r>
              <a:rPr lang="ru-RU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Serghei</a:t>
            </a:r>
            <a:r>
              <a:rPr lang="ru-RU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Tarnovschi</a:t>
            </a:r>
            <a:endParaRPr lang="ru-RU" sz="120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Лучшая </a:t>
            </a:r>
            <a:r>
              <a:rPr lang="en-US" b="1" u="sng" dirty="0" smtClean="0"/>
              <a:t>C</a:t>
            </a:r>
            <a:r>
              <a:rPr lang="ru-RU" b="1" u="sng" dirty="0" err="1" smtClean="0"/>
              <a:t>портсменка</a:t>
            </a:r>
            <a:r>
              <a:rPr lang="ru-RU" b="1" u="sng" dirty="0" smtClean="0"/>
              <a:t> </a:t>
            </a:r>
            <a:r>
              <a:rPr lang="ru-RU" b="1" u="sng" dirty="0"/>
              <a:t>2025</a:t>
            </a:r>
            <a:r>
              <a:rPr lang="ru-RU" dirty="0"/>
              <a:t> 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              </a:t>
            </a:r>
            <a: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Daniela</a:t>
            </a:r>
            <a:r>
              <a:rPr lang="ru-RU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Coc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ru-RU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Лучший тренер 2025</a:t>
            </a:r>
            <a:r>
              <a:rPr lang="ru-RU" dirty="0"/>
              <a:t> </a:t>
            </a:r>
            <a:r>
              <a:rPr lang="ru-RU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Nicolae</a:t>
            </a: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Juravschi</a:t>
            </a:r>
            <a:endParaRPr lang="en-US" sz="120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Лучший спортсмен </a:t>
            </a:r>
            <a:r>
              <a:rPr lang="en-US" b="1" u="sng" dirty="0"/>
              <a:t>U</a:t>
            </a:r>
            <a:r>
              <a:rPr lang="ru-RU" b="1" u="sng" dirty="0" smtClean="0"/>
              <a:t>23</a:t>
            </a:r>
            <a:r>
              <a:rPr lang="en-US" b="1" u="sng" dirty="0" smtClean="0"/>
              <a:t> 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Chihaia</a:t>
            </a: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Mihai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Лучшая спортсменка </a:t>
            </a:r>
            <a:r>
              <a:rPr lang="en-US" b="1" u="sng" dirty="0"/>
              <a:t>U</a:t>
            </a:r>
            <a:r>
              <a:rPr lang="ru-RU" b="1" u="sng" dirty="0"/>
              <a:t>23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</a:t>
            </a:r>
            <a: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Elena 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Glizan</a:t>
            </a:r>
            <a:endParaRPr dirty="0"/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Команда </a:t>
            </a:r>
            <a:r>
              <a:rPr lang="ru-RU" b="1" u="sng" dirty="0" smtClean="0"/>
              <a:t>Года</a:t>
            </a:r>
            <a:r>
              <a:rPr lang="en-US" b="1" u="sng" dirty="0" smtClean="0"/>
              <a:t> 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                     </a:t>
            </a:r>
            <a: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Serghei</a:t>
            </a: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Tarnovschi</a:t>
            </a: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Cociu</a:t>
            </a:r>
            <a:r>
              <a:rPr lang="en-US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Daniela, </a:t>
            </a:r>
            <a:r>
              <a:rPr lang="en-US" sz="12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</a:t>
            </a: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ărașu Maria, Tarnovschi Oleg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Открытие Года 2025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                           </a:t>
            </a:r>
            <a:r>
              <a:rPr lang="ro-MD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o-MD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Teodor Railean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Надежда Года 2025</a:t>
            </a:r>
            <a:r>
              <a:rPr lang="ru-RU" dirty="0"/>
              <a:t> 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      </a:t>
            </a:r>
            <a:r>
              <a:rPr lang="ro-MD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o-MD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 Lunin, Maxim Rogut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Тренер </a:t>
            </a:r>
            <a:r>
              <a:rPr lang="ru-RU" b="1" u="sng" dirty="0" smtClean="0"/>
              <a:t>– надежда</a:t>
            </a:r>
            <a:r>
              <a:rPr lang="ro-MD" b="1" u="sng" dirty="0" smtClean="0"/>
              <a:t> 2025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Nicolai Lunin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Bookman Old Style"/>
              <a:buAutoNum type="arabicPeriod"/>
            </a:pPr>
            <a:r>
              <a:rPr lang="ru-RU" b="1" u="sng" dirty="0"/>
              <a:t>Партнер Года 2025</a:t>
            </a:r>
            <a:r>
              <a:rPr lang="ru-RU" dirty="0"/>
              <a:t> </a:t>
            </a:r>
            <a:r>
              <a:rPr lang="ru-RU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ro-MD" sz="1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ProFitness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7" y="139373"/>
            <a:ext cx="6094806" cy="6028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02005" y="208313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07818" y="1693250"/>
            <a:ext cx="11481955" cy="365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о приеме и исключение членов Федерации</a:t>
            </a:r>
            <a:endParaRPr dirty="0"/>
          </a:p>
          <a:p>
            <a:pPr marL="342900" marR="0" lvl="0" indent="-2413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Исключить из членов Федерации согласно положений указанных в Пункте 5.5. Устава Федерации «Член, </a:t>
            </a:r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участвующий в деятельности Ассоциации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разорвавший по своей инициативе связь с Ассоциацией, а также те члены, </a:t>
            </a:r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 нарушают положения настоящего Устава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могут быть исключены из членов Ассоциации Правлением. Директоров»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Кочу</a:t>
            </a:r>
            <a:r>
              <a:rPr lang="ru-RU" dirty="0"/>
              <a:t> </a:t>
            </a:r>
            <a:r>
              <a:rPr lang="ru-RU" dirty="0" err="1"/>
              <a:t>Даниела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Филипенко Александр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Андронаки</a:t>
            </a:r>
            <a:r>
              <a:rPr lang="ru-RU" dirty="0"/>
              <a:t> Виктор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Яцюк</a:t>
            </a:r>
            <a:r>
              <a:rPr lang="ru-RU" dirty="0"/>
              <a:t> Василий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Демчук</a:t>
            </a:r>
            <a:r>
              <a:rPr lang="ru-RU" dirty="0"/>
              <a:t> Юрий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Кирияк</a:t>
            </a:r>
            <a:r>
              <a:rPr lang="ru-RU" dirty="0"/>
              <a:t> Александр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Нарушение положения 5.4. б) члены Ассоциации обязаны соблюдать положения настоящего Устава, решения Общего собрания, Совета директоров, Президента, активно участвовать в достижении уставных целей, </a:t>
            </a:r>
            <a:r>
              <a:rPr lang="ru-RU" sz="12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вносить членские взносы </a:t>
            </a:r>
            <a:r>
              <a:rPr lang="ru-RU" sz="1200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вовремя</a:t>
            </a:r>
            <a:r>
              <a:rPr lang="ru-RU" sz="12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2602005" y="208313"/>
            <a:ext cx="6441374" cy="64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311727" y="2243969"/>
            <a:ext cx="11087100" cy="7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Отчет о деятельности Федерации за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2025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год ( доклад Президента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Илиеску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664306" y="578510"/>
            <a:ext cx="700967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дня очередной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отчетной Генеральной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Ассамблеи Федерации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79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mtClean="0">
                <a:solidFill>
                  <a:schemeClr val="tx1"/>
                </a:solidFill>
              </a:rPr>
              <a:t>Финансовый отчет </a:t>
            </a:r>
            <a:br>
              <a:rPr lang="ru-RU" altLang="en-US" smtClean="0">
                <a:solidFill>
                  <a:schemeClr val="tx1"/>
                </a:solidFill>
              </a:rPr>
            </a:br>
            <a:r>
              <a:rPr lang="ru-RU" altLang="en-US" sz="3000" smtClean="0">
                <a:solidFill>
                  <a:schemeClr val="tx1"/>
                </a:solidFill>
              </a:rPr>
              <a:t/>
            </a:r>
            <a:br>
              <a:rPr lang="ru-RU" altLang="en-US" sz="3000" smtClean="0">
                <a:solidFill>
                  <a:schemeClr val="tx1"/>
                </a:solidFill>
              </a:rPr>
            </a:br>
            <a:r>
              <a:rPr lang="ru-RU" altLang="en-US" sz="3000" smtClean="0">
                <a:solidFill>
                  <a:schemeClr val="tx1"/>
                </a:solidFill>
              </a:rPr>
              <a:t>Генеральной Ассамблеи Федерации Каяк Каное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828800" y="3247656"/>
            <a:ext cx="8534400" cy="1473200"/>
          </a:xfrm>
        </p:spPr>
        <p:txBody>
          <a:bodyPr/>
          <a:lstStyle/>
          <a:p>
            <a:pPr eaLnBrk="1" hangingPunct="1"/>
            <a:endParaRPr lang="ru-RU" altLang="en-US" dirty="0" smtClean="0"/>
          </a:p>
          <a:p>
            <a:pPr eaLnBrk="1" hangingPunct="1"/>
            <a:r>
              <a:rPr lang="ru-RU" altLang="en-US" dirty="0" smtClean="0">
                <a:solidFill>
                  <a:schemeClr val="tx1"/>
                </a:solidFill>
              </a:rPr>
              <a:t>период 01 январь 202</a:t>
            </a:r>
            <a:r>
              <a:rPr lang="ro-RO" altLang="en-US" dirty="0" smtClean="0">
                <a:solidFill>
                  <a:schemeClr val="tx1"/>
                </a:solidFill>
              </a:rPr>
              <a:t>5</a:t>
            </a:r>
            <a:r>
              <a:rPr lang="ru-RU" altLang="en-US" dirty="0" smtClean="0">
                <a:solidFill>
                  <a:schemeClr val="tx1"/>
                </a:solidFill>
              </a:rPr>
              <a:t> - </a:t>
            </a:r>
            <a:r>
              <a:rPr lang="ro-RO" altLang="en-US" dirty="0" smtClean="0">
                <a:solidFill>
                  <a:schemeClr val="tx1"/>
                </a:solidFill>
              </a:rPr>
              <a:t>30</a:t>
            </a:r>
            <a:r>
              <a:rPr lang="ru-RU" altLang="en-US" dirty="0" smtClean="0">
                <a:solidFill>
                  <a:schemeClr val="tx1"/>
                </a:solidFill>
              </a:rPr>
              <a:t> сентября 202</a:t>
            </a:r>
            <a:r>
              <a:rPr lang="ro-RO" altLang="en-US" dirty="0" smtClean="0">
                <a:solidFill>
                  <a:schemeClr val="tx1"/>
                </a:solidFill>
              </a:rPr>
              <a:t>5</a:t>
            </a:r>
            <a:r>
              <a:rPr lang="ru-RU" altLang="en-US" dirty="0" smtClean="0">
                <a:solidFill>
                  <a:schemeClr val="tx1"/>
                </a:solidFill>
              </a:rPr>
              <a:t> года</a:t>
            </a:r>
          </a:p>
        </p:txBody>
      </p:sp>
      <p:pic>
        <p:nvPicPr>
          <p:cNvPr id="8196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71488"/>
            <a:ext cx="2362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090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8925"/>
            <a:ext cx="10515600" cy="33480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dirty="0"/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В апреле был </a:t>
            </a:r>
            <a:r>
              <a:rPr lang="ru-RU" altLang="en-US" dirty="0" smtClean="0">
                <a:solidFill>
                  <a:schemeClr val="tx1"/>
                </a:solidFill>
              </a:rPr>
              <a:t>подписан контракт </a:t>
            </a:r>
            <a:r>
              <a:rPr lang="ru-RU" altLang="en-US" dirty="0">
                <a:solidFill>
                  <a:schemeClr val="tx1"/>
                </a:solidFill>
              </a:rPr>
              <a:t>на </a:t>
            </a:r>
            <a:r>
              <a:rPr lang="ru-RU" altLang="en-US" dirty="0" smtClean="0">
                <a:solidFill>
                  <a:schemeClr val="tx1"/>
                </a:solidFill>
              </a:rPr>
              <a:t>общую сумму:</a:t>
            </a:r>
            <a:endParaRPr lang="ru-RU" altLang="en-US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en-US" dirty="0">
                <a:solidFill>
                  <a:schemeClr val="tx1"/>
                </a:solidFill>
              </a:rPr>
              <a:t>1 полугодие </a:t>
            </a:r>
            <a:r>
              <a:rPr lang="ru-RU" altLang="en-US" dirty="0" smtClean="0">
                <a:solidFill>
                  <a:schemeClr val="tx1"/>
                </a:solidFill>
              </a:rPr>
              <a:t>– 5 077 520,00 лей - выделено</a:t>
            </a:r>
            <a:endParaRPr lang="ru-RU" altLang="en-US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en-US" dirty="0">
                <a:solidFill>
                  <a:schemeClr val="tx1"/>
                </a:solidFill>
              </a:rPr>
              <a:t>2 полугодие - 3 </a:t>
            </a:r>
            <a:r>
              <a:rPr lang="ru-RU" altLang="en-US" dirty="0" smtClean="0">
                <a:solidFill>
                  <a:schemeClr val="tx1"/>
                </a:solidFill>
              </a:rPr>
              <a:t>278 873,00 лей  - выделено</a:t>
            </a:r>
            <a:endParaRPr lang="ru-RU" altLang="en-US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en-US" dirty="0">
                <a:solidFill>
                  <a:schemeClr val="tx1"/>
                </a:solidFill>
              </a:rPr>
              <a:t>  Итого: 8 356 393,00 </a:t>
            </a:r>
            <a:r>
              <a:rPr lang="ru-RU" altLang="en-US" dirty="0" smtClean="0">
                <a:solidFill>
                  <a:schemeClr val="tx1"/>
                </a:solidFill>
              </a:rPr>
              <a:t>лей</a:t>
            </a:r>
            <a:endParaRPr lang="ru-RU" altLang="en-US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en-US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30238" y="625475"/>
            <a:ext cx="10972800" cy="1252538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Обязательства Федерации перед </a:t>
            </a:r>
            <a:r>
              <a:rPr lang="ro-RO" altLang="en-US" sz="3200" dirty="0" smtClean="0">
                <a:solidFill>
                  <a:schemeClr val="tx1"/>
                </a:solidFill>
              </a:rPr>
              <a:t/>
            </a:r>
            <a:br>
              <a:rPr lang="ro-RO" altLang="en-US" sz="3200" dirty="0" smtClean="0">
                <a:solidFill>
                  <a:schemeClr val="tx1"/>
                </a:solidFill>
              </a:rPr>
            </a:br>
            <a:r>
              <a:rPr lang="ru-RU" altLang="en-US" sz="3200" dirty="0" smtClean="0">
                <a:solidFill>
                  <a:schemeClr val="tx1"/>
                </a:solidFill>
              </a:rPr>
              <a:t>Министерством Образования и </a:t>
            </a:r>
            <a:r>
              <a:rPr lang="ru-RU" altLang="en-US" sz="3200" dirty="0" err="1" smtClean="0">
                <a:solidFill>
                  <a:schemeClr val="tx1"/>
                </a:solidFill>
              </a:rPr>
              <a:t>Ис</a:t>
            </a:r>
            <a:r>
              <a:rPr lang="en-US" altLang="en-US" sz="3200" dirty="0" smtClean="0">
                <a:solidFill>
                  <a:schemeClr val="tx1"/>
                </a:solidFill>
              </a:rPr>
              <a:t>c</a:t>
            </a:r>
            <a:r>
              <a:rPr lang="ru-RU" altLang="en-US" sz="3200" dirty="0" err="1" smtClean="0">
                <a:solidFill>
                  <a:schemeClr val="tx1"/>
                </a:solidFill>
              </a:rPr>
              <a:t>ледований</a:t>
            </a:r>
            <a:endParaRPr lang="ru-RU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33375"/>
            <a:ext cx="19621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98488" y="522288"/>
            <a:ext cx="10972800" cy="1250950"/>
          </a:xfrm>
        </p:spPr>
        <p:txBody>
          <a:bodyPr/>
          <a:lstStyle/>
          <a:p>
            <a:pPr algn="ctr" eaLnBrk="1" hangingPunct="1"/>
            <a:r>
              <a:rPr lang="ru-RU" altLang="en-US" sz="2800" b="1" dirty="0" err="1" smtClean="0">
                <a:solidFill>
                  <a:schemeClr val="tx1"/>
                </a:solidFill>
              </a:rPr>
              <a:t>Выделеный</a:t>
            </a:r>
            <a:r>
              <a:rPr lang="ru-RU" altLang="en-US" sz="2800" b="1" dirty="0" smtClean="0">
                <a:solidFill>
                  <a:schemeClr val="tx1"/>
                </a:solidFill>
              </a:rPr>
              <a:t> бюджет</a:t>
            </a:r>
            <a:br>
              <a:rPr lang="ru-RU" altLang="en-US" sz="2800" b="1" dirty="0" smtClean="0">
                <a:solidFill>
                  <a:schemeClr val="tx1"/>
                </a:solidFill>
              </a:rPr>
            </a:br>
            <a:r>
              <a:rPr lang="ru-RU" altLang="en-US" sz="2800" b="1" dirty="0" smtClean="0">
                <a:solidFill>
                  <a:schemeClr val="tx1"/>
                </a:solidFill>
              </a:rPr>
              <a:t> Министерством образования и </a:t>
            </a:r>
            <a:r>
              <a:rPr lang="ru-RU" altLang="en-US" sz="2800" b="1" dirty="0" err="1" smtClean="0">
                <a:solidFill>
                  <a:schemeClr val="tx1"/>
                </a:solidFill>
              </a:rPr>
              <a:t>ис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c</a:t>
            </a:r>
            <a:r>
              <a:rPr lang="ru-RU" altLang="en-US" sz="2800" b="1" dirty="0" err="1" smtClean="0">
                <a:solidFill>
                  <a:schemeClr val="tx1"/>
                </a:solidFill>
              </a:rPr>
              <a:t>ледований</a:t>
            </a:r>
            <a:r>
              <a:rPr lang="ro-RO" altLang="en-US" sz="2800" b="1" dirty="0" smtClean="0">
                <a:solidFill>
                  <a:schemeClr val="tx1"/>
                </a:solidFill>
              </a:rPr>
              <a:t/>
            </a:r>
            <a:br>
              <a:rPr lang="ro-RO" altLang="en-US" sz="2800" b="1" dirty="0" smtClean="0">
                <a:solidFill>
                  <a:schemeClr val="tx1"/>
                </a:solidFill>
              </a:rPr>
            </a:br>
            <a:r>
              <a:rPr lang="ru-RU" altLang="en-US" sz="2800" b="1" dirty="0" smtClean="0">
                <a:solidFill>
                  <a:schemeClr val="tx1"/>
                </a:solidFill>
              </a:rPr>
              <a:t>на </a:t>
            </a:r>
            <a:r>
              <a:rPr lang="ro-RO" altLang="en-US" sz="2800" b="1" dirty="0" smtClean="0">
                <a:solidFill>
                  <a:schemeClr val="tx1"/>
                </a:solidFill>
              </a:rPr>
              <a:t>31</a:t>
            </a:r>
            <a:r>
              <a:rPr lang="ru-RU" altLang="en-US" sz="2800" b="1" dirty="0" smtClean="0">
                <a:solidFill>
                  <a:schemeClr val="tx1"/>
                </a:solidFill>
              </a:rPr>
              <a:t> октября 202</a:t>
            </a:r>
            <a:r>
              <a:rPr lang="ro-RO" altLang="en-US" sz="2800" b="1" dirty="0" smtClean="0">
                <a:solidFill>
                  <a:schemeClr val="tx1"/>
                </a:solidFill>
              </a:rPr>
              <a:t>5</a:t>
            </a:r>
            <a:r>
              <a:rPr lang="ru-RU" altLang="en-US" sz="2800" b="1" dirty="0" smtClean="0">
                <a:solidFill>
                  <a:schemeClr val="tx1"/>
                </a:solidFill>
              </a:rPr>
              <a:t>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12875" y="1946275"/>
          <a:ext cx="9507537" cy="44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776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Summa</a:t>
                      </a:r>
                    </a:p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Aloca</a:t>
                      </a:r>
                      <a:r>
                        <a:rPr lang="ro-RO" sz="1800" dirty="0" smtClean="0">
                          <a:solidFill>
                            <a:schemeClr val="tx1"/>
                          </a:solidFill>
                        </a:rPr>
                        <a:t>tă</a:t>
                      </a:r>
                      <a:r>
                        <a:rPr lang="ro-RO" sz="18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</a:p>
                    <a:p>
                      <a:pPr algn="ctr"/>
                      <a:r>
                        <a:rPr lang="ro-RO" sz="1800" baseline="0" dirty="0" smtClean="0">
                          <a:solidFill>
                            <a:schemeClr val="tx1"/>
                          </a:solidFill>
                        </a:rPr>
                        <a:t>Minister Educației </a:t>
                      </a:r>
                    </a:p>
                    <a:p>
                      <a:pPr algn="ctr"/>
                      <a:r>
                        <a:rPr lang="ro-RO" sz="1800" baseline="0" dirty="0" smtClean="0">
                          <a:solidFill>
                            <a:schemeClr val="tx1"/>
                          </a:solidFill>
                        </a:rPr>
                        <a:t>și Cercetării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1800" dirty="0" smtClean="0">
                          <a:solidFill>
                            <a:schemeClr val="tx1"/>
                          </a:solidFill>
                        </a:rPr>
                        <a:t>Summa </a:t>
                      </a:r>
                    </a:p>
                    <a:p>
                      <a:pPr algn="ctr"/>
                      <a:r>
                        <a:rPr lang="ro-RO" sz="1800" dirty="0" smtClean="0">
                          <a:solidFill>
                            <a:schemeClr val="tx1"/>
                          </a:solidFill>
                        </a:rPr>
                        <a:t>Raportată de Federație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0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Trimestrul</a:t>
                      </a:r>
                      <a:r>
                        <a:rPr lang="en-US" sz="1800" dirty="0" smtClean="0"/>
                        <a:t>  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2 979 160,00 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2 686 221,38 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Confirmate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0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Trimestrul</a:t>
                      </a:r>
                      <a:r>
                        <a:rPr lang="en-US" sz="1800" dirty="0" smtClean="0"/>
                        <a:t>  II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2 110 290,00 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1 918 494,10 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Confirmate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0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Trimestrul</a:t>
                      </a:r>
                      <a:r>
                        <a:rPr lang="en-US" sz="1800" dirty="0" smtClean="0"/>
                        <a:t>  III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2 347 950,00 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lei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2 186 486,61 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Recepționate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0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Trimestrul</a:t>
                      </a:r>
                      <a:r>
                        <a:rPr lang="en-US" sz="1800" dirty="0" smtClean="0"/>
                        <a:t>  IV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918 993,00 </a:t>
                      </a:r>
                      <a:endParaRPr lang="ru-RU" sz="1800" u="sng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1 565 190,91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RO" sz="1800" dirty="0" smtClean="0"/>
                        <a:t>În proces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00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87" name="Picture 5" descr="MOLDOVA | ICF - Planet Ca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6875"/>
            <a:ext cx="1960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Ретроспектива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Ретроспектива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етроспектива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1549</Words>
  <Application>Microsoft Office PowerPoint</Application>
  <PresentationFormat>Широкоэкранный</PresentationFormat>
  <Paragraphs>696</Paragraphs>
  <Slides>30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Roboto</vt:lpstr>
      <vt:lpstr>Helvetica Neue</vt:lpstr>
      <vt:lpstr>Franklin Gothic Medium</vt:lpstr>
      <vt:lpstr>Franklin Gothic Book</vt:lpstr>
      <vt:lpstr>Bell Centennial Std SubCaption</vt:lpstr>
      <vt:lpstr>Minion Pro</vt:lpstr>
      <vt:lpstr>Libre Franklin</vt:lpstr>
      <vt:lpstr>Times New Roman</vt:lpstr>
      <vt:lpstr>Wingdings</vt:lpstr>
      <vt:lpstr>Calibri</vt:lpstr>
      <vt:lpstr>Symbol</vt:lpstr>
      <vt:lpstr>Arial</vt:lpstr>
      <vt:lpstr>Bookman Old Style</vt:lpstr>
      <vt:lpstr>1_РетроспективаVTI</vt:lpstr>
      <vt:lpstr>1_РетроспективаVTI</vt:lpstr>
      <vt:lpstr>1_РетроспективаVTI</vt:lpstr>
      <vt:lpstr>2025</vt:lpstr>
      <vt:lpstr>Презентация PowerPoint</vt:lpstr>
      <vt:lpstr>Презентация PowerPoint</vt:lpstr>
      <vt:lpstr>Номинации 2025  </vt:lpstr>
      <vt:lpstr>Презентация PowerPoint</vt:lpstr>
      <vt:lpstr>Презентация PowerPoint</vt:lpstr>
      <vt:lpstr>Финансовый отчет   Генеральной Ассамблеи Федерации Каяк Каное</vt:lpstr>
      <vt:lpstr>Обязательства Федерации перед  Министерством Образования и Исcледований</vt:lpstr>
      <vt:lpstr>Выделеный бюджет  Министерством образования и исcледований на 31 октября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2025</vt:lpstr>
      <vt:lpstr>Презентация PowerPoint</vt:lpstr>
      <vt:lpstr>Состав участников Национальных соревнований 2025</vt:lpstr>
      <vt:lpstr>Состав участников Международных соревнований 2025</vt:lpstr>
      <vt:lpstr>Выступления на Чемпионатах Мира и Европы 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</dc:title>
  <cp:lastModifiedBy>Пользователь Windows</cp:lastModifiedBy>
  <cp:revision>23</cp:revision>
  <dcterms:modified xsi:type="dcterms:W3CDTF">2025-11-28T13:46:41Z</dcterms:modified>
</cp:coreProperties>
</file>